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Host Grotesk Light" panose="020B0504030402000203" pitchFamily="34" charset="0"/>
      <p:regular r:id="rId17"/>
      <p:italic r:id="rId18"/>
    </p:embeddedFont>
    <p:embeddedFont>
      <p:font typeface="Host Grotesk Medium" panose="020B0504030402000203" pitchFamily="34" charset="0"/>
      <p:regular r:id="rId19"/>
      <p:italic r:id="rId20"/>
    </p:embeddedFont>
    <p:embeddedFont>
      <p:font typeface="Roboto" panose="02000000000000000000" pitchFamily="2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18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7348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842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Implementación y Paralelización de una Red Neuronal MLP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14919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Proyecto Final - Programación Concurrente y Distribuida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10232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Estudiantes: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Jaime Andrés Cardona Díaz, Daner Alejandro Salazar Colorado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45706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Docente: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Reinel Tabares Soto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41018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Universidad de Caldas - Ingeniería de Sistemas y Computación,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0475"/>
            <a:ext cx="97752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Conclusiones y Lecciones Aprendidas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02882"/>
            <a:ext cx="6407944" cy="1979771"/>
          </a:xfrm>
          <a:prstGeom prst="roundRect">
            <a:avLst>
              <a:gd name="adj" fmla="val 2749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337316"/>
            <a:ext cx="33968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OpenMP: El Mejor Balance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2827734"/>
            <a:ext cx="593907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Ofrece el mejor ratio tiempo-accuracy con implementación relativamente sencilla y control fino del hardware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102882"/>
            <a:ext cx="6408063" cy="1979771"/>
          </a:xfrm>
          <a:prstGeom prst="roundRect">
            <a:avLst>
              <a:gd name="adj" fmla="val 2749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2337316"/>
            <a:ext cx="35338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GPU: Poder con Precaución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2982" y="2827734"/>
            <a:ext cx="593919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PyCUDA logra máxima velocidad, pero requiere optimización cuidadosa del batch size y manejo de transferencias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309467"/>
            <a:ext cx="6407944" cy="1639610"/>
          </a:xfrm>
          <a:prstGeom prst="roundRect">
            <a:avLst>
              <a:gd name="adj" fmla="val 3320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4543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Arquitectura Importa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034320"/>
            <a:ext cx="593907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elección de 256 neuronas en capa oculta redujo tiempo 50% manteniendo &gt;91% accuracy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309467"/>
            <a:ext cx="6408063" cy="1639610"/>
          </a:xfrm>
          <a:prstGeom prst="roundRect">
            <a:avLst>
              <a:gd name="adj" fmla="val 3320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2982" y="4543901"/>
            <a:ext cx="35180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Multiprocessing: Alto Costo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2982" y="5034320"/>
            <a:ext cx="593919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serialización y overhead de procesos lo hacen inadecuado para tareas de cómputo intensivo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6317608"/>
            <a:ext cx="13042821" cy="35957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93790" y="6608683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Aprendizaje fundamental: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No existe una solución universal. La elección del paradigma de paralelización debe considerar el tipo de tarea, hardware disponible, y balance entre velocidad y precisión requerido.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3345"/>
            <a:ext cx="85602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Objetivos y Alcance del Proyecto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05752"/>
            <a:ext cx="6407944" cy="2546866"/>
          </a:xfrm>
          <a:prstGeom prst="roundRect">
            <a:avLst>
              <a:gd name="adj" fmla="val 37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4" y="2440186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2627233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3347442"/>
            <a:ext cx="36435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Implementación desde Cero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3837861"/>
            <a:ext cx="593907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Desarrollar un MLP entendiendo su base matemática y arquitectura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548" y="2205752"/>
            <a:ext cx="6408063" cy="2546866"/>
          </a:xfrm>
          <a:prstGeom prst="roundRect">
            <a:avLst>
              <a:gd name="adj" fmla="val 37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2982" y="2440186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0148" y="2627233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62982" y="3347442"/>
            <a:ext cx="4508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Identificación de Cuellos de Botella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62982" y="3837861"/>
            <a:ext cx="593919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Analizar operaciones costosas como multiplicación de matrices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793790" y="4979432"/>
            <a:ext cx="6407944" cy="2206704"/>
          </a:xfrm>
          <a:prstGeom prst="roundRect">
            <a:avLst>
              <a:gd name="adj" fmla="val 431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224" y="5213866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390" y="5400913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28224" y="61211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Paralelismo Multinivel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1028224" y="6611541"/>
            <a:ext cx="59390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Aplicar OpenMP, multiprocessing y CUDA para aceleración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428548" y="4979432"/>
            <a:ext cx="6408063" cy="2206704"/>
          </a:xfrm>
          <a:prstGeom prst="roundRect">
            <a:avLst>
              <a:gd name="adj" fmla="val 431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62982" y="5213866"/>
            <a:ext cx="680442" cy="680442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50148" y="5400913"/>
            <a:ext cx="306110" cy="30611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62982" y="6121122"/>
            <a:ext cx="30874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Análisis de Rendimiento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7662982" y="6611541"/>
            <a:ext cx="593919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Medir Speedup, Overhead y validar Ley de Amdahl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0776" y="385643"/>
            <a:ext cx="5100518" cy="438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Arquitectura de la Red Neuronal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0776" y="1174313"/>
            <a:ext cx="1752838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Diseño Seleccionado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90776" y="1533525"/>
            <a:ext cx="5254347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b="1" dirty="0">
                <a:solidFill>
                  <a:srgbClr val="384653"/>
                </a:solidFill>
                <a:latin typeface="Host Grotesk Medium" panose="020B0604020202020204" charset="0"/>
                <a:ea typeface="Roboto" pitchFamily="34" charset="-122"/>
                <a:cs typeface="Roboto" pitchFamily="34" charset="-120"/>
              </a:rPr>
              <a:t>Entrada:</a:t>
            </a:r>
            <a:r>
              <a:rPr lang="en-US" dirty="0">
                <a:solidFill>
                  <a:srgbClr val="384653"/>
                </a:solidFill>
                <a:latin typeface="Host Grotesk Medium" panose="020B0604020202020204" charset="0"/>
                <a:ea typeface="Roboto" pitchFamily="34" charset="-122"/>
                <a:cs typeface="Roboto" pitchFamily="34" charset="-120"/>
              </a:rPr>
              <a:t> 784 neuronas (requisito MNIST)</a:t>
            </a:r>
            <a:endParaRPr lang="en-US" dirty="0">
              <a:latin typeface="Host Grotesk Medium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90776" y="1792962"/>
            <a:ext cx="5254347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b="1" dirty="0">
                <a:solidFill>
                  <a:srgbClr val="384653"/>
                </a:solidFill>
                <a:latin typeface="Host Grotesk Medium" panose="020B0604020202020204" charset="0"/>
                <a:ea typeface="Roboto" pitchFamily="34" charset="-122"/>
                <a:cs typeface="Roboto" pitchFamily="34" charset="-120"/>
              </a:rPr>
              <a:t>Capa oculta:</a:t>
            </a:r>
            <a:r>
              <a:rPr lang="en-US" dirty="0">
                <a:solidFill>
                  <a:srgbClr val="384653"/>
                </a:solidFill>
                <a:latin typeface="Host Grotesk Medium" panose="020B0604020202020204" charset="0"/>
                <a:ea typeface="Roboto" pitchFamily="34" charset="-122"/>
                <a:cs typeface="Roboto" pitchFamily="34" charset="-120"/>
              </a:rPr>
              <a:t> 256 neuronas (optimizada)</a:t>
            </a:r>
            <a:endParaRPr lang="en-US" dirty="0">
              <a:latin typeface="Host Grotesk Medium" panose="020B06040202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90776" y="2052399"/>
            <a:ext cx="5254347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b="1" dirty="0">
                <a:solidFill>
                  <a:srgbClr val="384653"/>
                </a:solidFill>
                <a:latin typeface="Host Grotesk Medium" panose="020B0604020202020204" charset="0"/>
                <a:ea typeface="Roboto" pitchFamily="34" charset="-122"/>
                <a:cs typeface="Roboto" pitchFamily="34" charset="-120"/>
              </a:rPr>
              <a:t>Salida:</a:t>
            </a:r>
            <a:r>
              <a:rPr lang="en-US" dirty="0">
                <a:solidFill>
                  <a:srgbClr val="384653"/>
                </a:solidFill>
                <a:latin typeface="Host Grotesk Medium" panose="020B0604020202020204" charset="0"/>
                <a:ea typeface="Roboto" pitchFamily="34" charset="-122"/>
                <a:cs typeface="Roboto" pitchFamily="34" charset="-120"/>
              </a:rPr>
              <a:t> 10 </a:t>
            </a:r>
            <a:r>
              <a:rPr lang="en-US" dirty="0" err="1">
                <a:solidFill>
                  <a:srgbClr val="384653"/>
                </a:solidFill>
                <a:latin typeface="Host Grotesk Medium" panose="020B0604020202020204" charset="0"/>
                <a:ea typeface="Roboto" pitchFamily="34" charset="-122"/>
                <a:cs typeface="Roboto" pitchFamily="34" charset="-120"/>
              </a:rPr>
              <a:t>neuronas</a:t>
            </a:r>
            <a:r>
              <a:rPr lang="en-US" dirty="0">
                <a:solidFill>
                  <a:srgbClr val="384653"/>
                </a:solidFill>
                <a:latin typeface="Host Grotesk Medium" panose="020B0604020202020204" charset="0"/>
                <a:ea typeface="Roboto" pitchFamily="34" charset="-122"/>
                <a:cs typeface="Roboto" pitchFamily="34" charset="-120"/>
              </a:rPr>
              <a:t> (</a:t>
            </a:r>
            <a:r>
              <a:rPr lang="en-US" dirty="0" err="1">
                <a:solidFill>
                  <a:srgbClr val="384653"/>
                </a:solidFill>
                <a:latin typeface="Host Grotesk Medium" panose="020B0604020202020204" charset="0"/>
                <a:ea typeface="Roboto" pitchFamily="34" charset="-122"/>
                <a:cs typeface="Roboto" pitchFamily="34" charset="-120"/>
              </a:rPr>
              <a:t>dígitos</a:t>
            </a:r>
            <a:r>
              <a:rPr lang="en-US" dirty="0">
                <a:solidFill>
                  <a:srgbClr val="384653"/>
                </a:solidFill>
                <a:latin typeface="Host Grotesk Medium" panose="020B0604020202020204" charset="0"/>
                <a:ea typeface="Roboto" pitchFamily="34" charset="-122"/>
                <a:cs typeface="Roboto" pitchFamily="34" charset="-120"/>
              </a:rPr>
              <a:t> 0-9)</a:t>
            </a:r>
            <a:endParaRPr lang="en-US" dirty="0">
              <a:latin typeface="Host Grotesk Medium" panose="020B06040202020202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90775" y="2784912"/>
            <a:ext cx="5254347" cy="631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Host Grotesk Medium" panose="020B0604020202020204" charset="0"/>
                <a:ea typeface="Roboto" pitchFamily="34" charset="-122"/>
                <a:cs typeface="Roboto" pitchFamily="34" charset="-120"/>
              </a:rPr>
              <a:t>La arquitectura unificada de 256 neuronas en la capa oculta permitió reducir el tiempo de ejecución a la mitad comparado con 500 neuronas, manteniendo un excelente accuracy del ~91%.</a:t>
            </a:r>
            <a:endParaRPr lang="en-US" dirty="0">
              <a:latin typeface="Host Grotesk Medium" panose="020B0604020202020204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385643"/>
            <a:ext cx="7912995" cy="645736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490776" y="9559885"/>
            <a:ext cx="13648849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Impacto clave:</a:t>
            </a: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El tamaño de las capas determina directamente el costo computacional del entrenamiento, permitiendo comparaciones justas entre implementaciones.</a:t>
            </a:r>
            <a:endParaRPr lang="en-US" sz="11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67E28DE-87B7-1F02-4A57-AA5399DA8628}"/>
              </a:ext>
            </a:extLst>
          </p:cNvPr>
          <p:cNvSpPr txBox="1"/>
          <p:nvPr/>
        </p:nvSpPr>
        <p:spPr>
          <a:xfrm>
            <a:off x="544285" y="6952554"/>
            <a:ext cx="116985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Host Grotesk Medium" panose="020B0604020202020204" charset="0"/>
              </a:rPr>
              <a:t>Impacto clave: El tamaño de las capas determina directamente el costo computacional del entrenamiento, permitiendo comparaciones justas entre implementaciones.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3069"/>
            <a:ext cx="7281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Infraestructura de Hardware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5476"/>
            <a:ext cx="4196358" cy="3680936"/>
          </a:xfrm>
          <a:prstGeom prst="roundRect">
            <a:avLst>
              <a:gd name="adj" fmla="val 2588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88595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9EDF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3052167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7932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CPU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4283631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Intel Core i7 Gen 14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1084" y="4759881"/>
            <a:ext cx="368177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 núcleos (8 P-cores + 12 E-cores)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5519499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28 hilos lógicos totales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51084" y="5938957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 GB RAM DDR5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2855476"/>
            <a:ext cx="4196358" cy="3680936"/>
          </a:xfrm>
          <a:prstGeom prst="roundRect">
            <a:avLst>
              <a:gd name="adj" fmla="val 2588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247442" y="288595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9EDF2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060" y="3052167"/>
            <a:ext cx="340162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37932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GPU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4283631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RTX 5060 Laptop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74256" y="4759881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3,328 núcleos CUDA (26 SMs)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5474256" y="5179338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 GB GDDR6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5474256" y="5598795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Arquitectura Ada Lovelace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>
            <a:off x="9640133" y="2855476"/>
            <a:ext cx="4196358" cy="3680936"/>
          </a:xfrm>
          <a:prstGeom prst="roundRect">
            <a:avLst>
              <a:gd name="adj" fmla="val 2588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20" name="Shape 16"/>
          <p:cNvSpPr/>
          <p:nvPr/>
        </p:nvSpPr>
        <p:spPr>
          <a:xfrm>
            <a:off x="9670613" y="288595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9EDF2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8232" y="3052167"/>
            <a:ext cx="340162" cy="340162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897427" y="37932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Software</a:t>
            </a:r>
            <a:endParaRPr lang="en-US" sz="2200" dirty="0"/>
          </a:p>
        </p:txBody>
      </p:sp>
      <p:sp>
        <p:nvSpPr>
          <p:cNvPr id="23" name="Text 18"/>
          <p:cNvSpPr/>
          <p:nvPr/>
        </p:nvSpPr>
        <p:spPr>
          <a:xfrm>
            <a:off x="9897427" y="4283631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Entorno de Desarrollo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9897427" y="4759881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3.10.11 + PyCUDA</a:t>
            </a:r>
            <a:endParaRPr lang="en-US" sz="1750" dirty="0"/>
          </a:p>
        </p:txBody>
      </p:sp>
      <p:sp>
        <p:nvSpPr>
          <p:cNvPr id="25" name="Text 20"/>
          <p:cNvSpPr/>
          <p:nvPr/>
        </p:nvSpPr>
        <p:spPr>
          <a:xfrm>
            <a:off x="9897427" y="5179338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CUDA Toolkit 12.x</a:t>
            </a:r>
            <a:endParaRPr lang="en-US" sz="1750" dirty="0"/>
          </a:p>
        </p:txBody>
      </p:sp>
      <p:sp>
        <p:nvSpPr>
          <p:cNvPr id="26" name="Text 21"/>
          <p:cNvSpPr/>
          <p:nvPr/>
        </p:nvSpPr>
        <p:spPr>
          <a:xfrm>
            <a:off x="9897427" y="5598795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Studio 2022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4263"/>
            <a:ext cx="97843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Metodología de Medición de Tiempos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3667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91715"/>
            <a:ext cx="640794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466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 Secuencial: clock_t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2956441"/>
            <a:ext cx="6407944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Mide tiempo de CPU consumido. Precisión en milisegundos usando </a:t>
            </a:r>
            <a:r>
              <a:rPr lang="en-US" sz="175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&lt;time.h&gt;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28548" y="193667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314337"/>
            <a:ext cx="6408063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8548" y="2466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Python: time.time()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8548" y="2956441"/>
            <a:ext cx="640806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Mide tiempo de reloj pared (wall-clock). Portable y de alto nivel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404121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73523"/>
            <a:ext cx="6407944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4570571"/>
            <a:ext cx="36609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OpenMP: omp_get_wtime()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060990"/>
            <a:ext cx="640794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Función específica para código paralelo. Alta precisión (microsegundos)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8548" y="404121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4373523"/>
            <a:ext cx="6408063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28548" y="45705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PyCUDA: Events GPU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8548" y="5060990"/>
            <a:ext cx="6408063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Combina </a:t>
            </a:r>
            <a:r>
              <a:rPr lang="en-US" sz="175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time.perf_counter()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 eventos CUDA para profiling detallado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93790" y="6128742"/>
            <a:ext cx="13042821" cy="1281232"/>
          </a:xfrm>
          <a:prstGeom prst="roundRect">
            <a:avLst>
              <a:gd name="adj" fmla="val 7436"/>
            </a:avLst>
          </a:prstGeom>
          <a:solidFill>
            <a:srgbClr val="C6E4EB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457593"/>
            <a:ext cx="283488" cy="22681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530906" y="6457593"/>
            <a:ext cx="1207889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Cada método se eligió estratégicamente para garantizar mediciones precisas según el paradigma de paralelización utilizado.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5504"/>
            <a:ext cx="108196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Resultados Comparativos de Rendimiento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37911"/>
            <a:ext cx="13042821" cy="3780711"/>
          </a:xfrm>
          <a:prstGeom prst="roundRect">
            <a:avLst>
              <a:gd name="adj" fmla="val 252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345531"/>
            <a:ext cx="1302758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581" y="2489240"/>
            <a:ext cx="27993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Implementación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227" y="2489240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Tecnología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894671" y="2489240"/>
            <a:ext cx="149280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Tiempo (s)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725" y="2489240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 (%)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54170" y="2489240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Speedup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2973110"/>
            <a:ext cx="13027581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581" y="3116818"/>
            <a:ext cx="27993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Secuencial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289227" y="3116818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NumPy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894671" y="3116818"/>
            <a:ext cx="149280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28.79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848725" y="3116818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91.87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454170" y="3116818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1.0x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3600688"/>
            <a:ext cx="1302758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581" y="3744397"/>
            <a:ext cx="27993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 Secuencial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289227" y="3744397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AVX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894671" y="3744397"/>
            <a:ext cx="149280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35.92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848725" y="3744397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91.37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454170" y="3744397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0.80x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4228267"/>
            <a:ext cx="13027581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581" y="4371975"/>
            <a:ext cx="27993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Paralelo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4289227" y="4371975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Multiprocessing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6894671" y="4371975"/>
            <a:ext cx="149280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71.30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8848725" y="4371975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91.86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1454170" y="4371975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0.40x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801410" y="4855845"/>
            <a:ext cx="1302758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28581" y="4999553"/>
            <a:ext cx="27993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64B8C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OpenMP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4289227" y="4999553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64B8C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 Paralelo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6894671" y="4999553"/>
            <a:ext cx="149280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64B8C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9.74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8848725" y="4999553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91.39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1454170" y="4999553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64B8C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2.95x</a:t>
            </a:r>
            <a:endParaRPr lang="en-US" sz="1750" dirty="0"/>
          </a:p>
        </p:txBody>
      </p:sp>
      <p:sp>
        <p:nvSpPr>
          <p:cNvPr id="34" name="Shape 32"/>
          <p:cNvSpPr/>
          <p:nvPr/>
        </p:nvSpPr>
        <p:spPr>
          <a:xfrm>
            <a:off x="801410" y="5483423"/>
            <a:ext cx="13027581" cy="627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1028581" y="5627132"/>
            <a:ext cx="27993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CUDA/GPU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4289227" y="5627132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PyCUDA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6894671" y="5627132"/>
            <a:ext cx="149280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8.67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8848725" y="5627132"/>
            <a:ext cx="214419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81.32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11454170" y="5627132"/>
            <a:ext cx="2148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3.32x</a:t>
            </a:r>
            <a:endParaRPr lang="en-US" sz="1750" dirty="0"/>
          </a:p>
        </p:txBody>
      </p:sp>
      <p:sp>
        <p:nvSpPr>
          <p:cNvPr id="40" name="Text 38"/>
          <p:cNvSpPr/>
          <p:nvPr/>
        </p:nvSpPr>
        <p:spPr>
          <a:xfrm>
            <a:off x="793790" y="6373773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Hallazgo clave: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OpenMP y CUDA ofrecen las mejores aceleraciones, mientras que multiprocessing introduce overhead significativo.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21765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Análisis de Speedup: OpenMP vs Multiprocessing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02186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OpenMP: Escalabilidad Real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137660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 hilos: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Speedup de 5.50x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57117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Hilos livianos con memoria compartida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16736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Sincronización optimizada a nivel hardware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202186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Multiprocessing: Overhead Crítico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4137660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 procesos: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Speedup de 0.23x (peor rendimiento)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897279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Serialización costosa (pickle)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316736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Creación de procesos pesada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6331506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contención de memoria y el overhead de comunicación entre procesos explican la dramática diferencia de rendimiento entre ambos paradigmas.</a:t>
            </a:r>
            <a:endParaRPr lang="en-US" sz="1750" dirty="0"/>
          </a:p>
        </p:txBody>
      </p:sp>
      <p:pic>
        <p:nvPicPr>
          <p:cNvPr id="14" name="Imagen 13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807AC0DF-88C1-4F84-5419-63D173D94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9" y="2026095"/>
            <a:ext cx="5852160" cy="43891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94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Ley de Amdahl y Limitaciones del Paralelismo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27127"/>
            <a:ext cx="3664744" cy="2025491"/>
          </a:xfrm>
          <a:prstGeom prst="roundRect">
            <a:avLst>
              <a:gd name="adj" fmla="val 470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2984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Porción Secuencial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3474839"/>
            <a:ext cx="3150156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Inicialización, combinación de resultados y actualización de pesos limitan la escalabilidad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727127"/>
            <a:ext cx="3664863" cy="2025491"/>
          </a:xfrm>
          <a:prstGeom prst="roundRect">
            <a:avLst>
              <a:gd name="adj" fmla="val 470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9042" y="2984421"/>
            <a:ext cx="28788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Overhead de OpenMP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9042" y="3474839"/>
            <a:ext cx="315027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Crear y sincronizar threads introduce costos que aumentan con más hilos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79432"/>
            <a:ext cx="7556421" cy="1345168"/>
          </a:xfrm>
          <a:prstGeom prst="roundRect">
            <a:avLst>
              <a:gd name="adj" fmla="val 7082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37484" y="5236726"/>
            <a:ext cx="31539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Contención de Recursos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37484" y="5727144"/>
            <a:ext cx="704183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Múltiples hilos compitiendo por memoria caché reducen la eficiencia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579751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speedup observado no es lineal debido a estos factores. Con 16 hilos, la eficiencia cae a 2.85x por saturación de recursos.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4816" y="341709"/>
            <a:ext cx="5240893" cy="388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Profiling GPU: Impacto del Batch Size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434816" y="8948380"/>
            <a:ext cx="1553289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Batch = 16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434816" y="9266753"/>
            <a:ext cx="6728817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Throughput: 60,307 img/s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434816" y="9565005"/>
            <a:ext cx="6728817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Accuracy: </a:t>
            </a:r>
            <a:r>
              <a:rPr lang="en-US" sz="950" b="1" dirty="0">
                <a:solidFill>
                  <a:srgbClr val="64B8C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80.23%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7474387" y="8948380"/>
            <a:ext cx="1553289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Batch = 512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474387" y="9266753"/>
            <a:ext cx="6728817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Throughput: </a:t>
            </a:r>
            <a:r>
              <a:rPr lang="en-US" sz="950" b="1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498,532 img/s</a:t>
            </a:r>
            <a:endParaRPr lang="en-US" sz="950" dirty="0"/>
          </a:p>
        </p:txBody>
      </p:sp>
      <p:sp>
        <p:nvSpPr>
          <p:cNvPr id="13" name="Text 10"/>
          <p:cNvSpPr/>
          <p:nvPr/>
        </p:nvSpPr>
        <p:spPr>
          <a:xfrm>
            <a:off x="7474387" y="9565005"/>
            <a:ext cx="6728817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Accuracy: 33.88%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434816" y="10003036"/>
            <a:ext cx="13760768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batch grande maximiza paralelización GPU pero compromete convergencia del modelo. El </a:t>
            </a:r>
            <a:r>
              <a:rPr lang="en-US" sz="950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batch óptimo de 64</a:t>
            </a: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equilibra velocidad y precisión.</a:t>
            </a:r>
            <a:endParaRPr lang="en-US" sz="95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632EAC8-B816-7C90-5F58-58A2573B2DE5}"/>
              </a:ext>
            </a:extLst>
          </p:cNvPr>
          <p:cNvSpPr txBox="1"/>
          <p:nvPr/>
        </p:nvSpPr>
        <p:spPr>
          <a:xfrm>
            <a:off x="10838795" y="2929846"/>
            <a:ext cx="2786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Batch = 512</a:t>
            </a:r>
          </a:p>
          <a:p>
            <a:r>
              <a:rPr lang="en-US" dirty="0"/>
              <a:t>Throughput: </a:t>
            </a:r>
            <a:r>
              <a:rPr lang="en-US" b="1" dirty="0">
                <a:effectLst/>
              </a:rPr>
              <a:t>498,532 </a:t>
            </a:r>
            <a:r>
              <a:rPr lang="en-US" b="1" dirty="0" err="1">
                <a:effectLst/>
              </a:rPr>
              <a:t>img</a:t>
            </a:r>
            <a:r>
              <a:rPr lang="en-US" b="1" dirty="0">
                <a:effectLst/>
              </a:rPr>
              <a:t>/s</a:t>
            </a:r>
            <a:endParaRPr lang="en-US" dirty="0"/>
          </a:p>
          <a:p>
            <a:r>
              <a:rPr lang="en-US" dirty="0"/>
              <a:t>Accuracy: 33.88%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4543DDD-1E4F-7BC1-9063-1C2FA65C08B8}"/>
              </a:ext>
            </a:extLst>
          </p:cNvPr>
          <p:cNvSpPr txBox="1"/>
          <p:nvPr/>
        </p:nvSpPr>
        <p:spPr>
          <a:xfrm>
            <a:off x="434815" y="6888501"/>
            <a:ext cx="12998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El </a:t>
            </a:r>
            <a:r>
              <a:rPr lang="es-ES" dirty="0" err="1"/>
              <a:t>batch</a:t>
            </a:r>
            <a:r>
              <a:rPr lang="es-ES" dirty="0"/>
              <a:t> grande maximiza paralelización GPU pero compromete convergencia del modelo. El </a:t>
            </a:r>
            <a:r>
              <a:rPr lang="es-ES" dirty="0" err="1"/>
              <a:t>batch</a:t>
            </a:r>
            <a:r>
              <a:rPr lang="es-ES" dirty="0"/>
              <a:t> óptimo de 64 equilibra velocidad y precisión.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BFD198E-2046-C7EF-2711-ED83B4F51C62}"/>
              </a:ext>
            </a:extLst>
          </p:cNvPr>
          <p:cNvSpPr txBox="1"/>
          <p:nvPr/>
        </p:nvSpPr>
        <p:spPr>
          <a:xfrm>
            <a:off x="10784114" y="1684149"/>
            <a:ext cx="27867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Batch = 16</a:t>
            </a:r>
          </a:p>
          <a:p>
            <a:r>
              <a:rPr lang="en-US" dirty="0"/>
              <a:t>Throughput: 60,307 </a:t>
            </a:r>
            <a:r>
              <a:rPr lang="en-US" dirty="0" err="1"/>
              <a:t>img</a:t>
            </a:r>
            <a:r>
              <a:rPr lang="en-US" dirty="0"/>
              <a:t>/s</a:t>
            </a:r>
          </a:p>
          <a:p>
            <a:r>
              <a:rPr lang="en-US" dirty="0"/>
              <a:t>Accuracy: </a:t>
            </a:r>
            <a:r>
              <a:rPr lang="en-US" b="1" dirty="0">
                <a:effectLst/>
              </a:rPr>
              <a:t>80.23%</a:t>
            </a:r>
            <a:endParaRPr lang="en-US" dirty="0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CD3D96AE-2EF9-5A16-7211-04594A8E5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15" y="963381"/>
            <a:ext cx="9985178" cy="53938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793</Words>
  <Application>Microsoft Office PowerPoint</Application>
  <PresentationFormat>Personalizado</PresentationFormat>
  <Paragraphs>137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Consolas</vt:lpstr>
      <vt:lpstr>Arial</vt:lpstr>
      <vt:lpstr>Host Grotesk Light</vt:lpstr>
      <vt:lpstr>Roboto</vt:lpstr>
      <vt:lpstr>Host Grotesk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Andres Cardona</cp:lastModifiedBy>
  <cp:revision>5</cp:revision>
  <dcterms:created xsi:type="dcterms:W3CDTF">2025-12-11T04:23:47Z</dcterms:created>
  <dcterms:modified xsi:type="dcterms:W3CDTF">2025-12-11T05:32:48Z</dcterms:modified>
</cp:coreProperties>
</file>